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</p:sldMasterIdLst>
  <p:notesMasterIdLst>
    <p:notesMasterId r:id="rId24"/>
  </p:notesMasterIdLst>
  <p:sldIdLst>
    <p:sldId id="265" r:id="rId3"/>
    <p:sldId id="271" r:id="rId4"/>
    <p:sldId id="268" r:id="rId5"/>
    <p:sldId id="269" r:id="rId6"/>
    <p:sldId id="272" r:id="rId7"/>
    <p:sldId id="275" r:id="rId8"/>
    <p:sldId id="288" r:id="rId9"/>
    <p:sldId id="289" r:id="rId10"/>
    <p:sldId id="274" r:id="rId11"/>
    <p:sldId id="277" r:id="rId12"/>
    <p:sldId id="278" r:id="rId13"/>
    <p:sldId id="279" r:id="rId14"/>
    <p:sldId id="281" r:id="rId15"/>
    <p:sldId id="280" r:id="rId16"/>
    <p:sldId id="282" r:id="rId17"/>
    <p:sldId id="273" r:id="rId18"/>
    <p:sldId id="283" r:id="rId19"/>
    <p:sldId id="284" r:id="rId20"/>
    <p:sldId id="285" r:id="rId21"/>
    <p:sldId id="286" r:id="rId22"/>
    <p:sldId id="26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40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9A0"/>
    <a:srgbClr val="80AED0"/>
    <a:srgbClr val="000099"/>
    <a:srgbClr val="FF2F92"/>
    <a:srgbClr val="FDFCB2"/>
    <a:srgbClr val="BCB9D8"/>
    <a:srgbClr val="D67D6F"/>
    <a:srgbClr val="8FD1C6"/>
    <a:srgbClr val="7FBBB4"/>
    <a:srgbClr val="7EB9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66C17E-0D00-4AE1-885F-2A42AAD9F96F}" v="1" dt="2026-08-01T00:26:55.2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>
        <p:guide orient="horz" pos="2137"/>
        <p:guide pos="406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3CC75-DF66-FA45-9965-DEEDA5EDB3B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70791-6C15-154D-AEEB-02EE05551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38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37C1-0809-7247-99D9-8195A891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29" y="1103724"/>
            <a:ext cx="10585327" cy="398505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CA25E-CF18-C245-9BB5-8E40FBF338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4530" y="1616532"/>
            <a:ext cx="10585327" cy="4560435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440114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37C1-0809-7247-99D9-8195A891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1087396"/>
            <a:ext cx="10585326" cy="414834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CA25E-CF18-C245-9BB5-8E40FBF338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4529" y="1567547"/>
            <a:ext cx="10585327" cy="4838018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49500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2650CF-D129-0944-B1B7-9BD9CBDEA9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4530" y="1649186"/>
            <a:ext cx="10585326" cy="47352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F3B1C3-F287-9C46-B95D-4950349E7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1087396"/>
            <a:ext cx="10585326" cy="414834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76921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BE02E-1FCF-4846-8C2C-0547A4D2E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4DF0D6-80DE-FB40-890B-443DAC6265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0EB34-9AB9-184B-AED9-37F9D7ACB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B0FEB-0EF7-2F42-8F35-100341619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F0439-6847-FD40-9A59-BA41DB36A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2743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58EED-395D-4D43-BC7D-9BEBBA067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28C12-966D-5045-9353-7ABD94B1A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2C55A-EC9D-1747-9D95-23CBE49B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D9409-5C27-A849-8808-25915B0B9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CAFF2-4938-464E-BBFE-3F261D561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01189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A3515-6FAF-1840-9817-62D81DBC7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005EE-EF2C-D546-BE9E-707D2BD44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4058C-FD20-C14C-BA08-50542B27E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74B8E-6CE1-374E-90C4-3DE065D7F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91FA0-B041-8747-A211-71EAB0A81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63210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89B92-D15F-F846-9A17-DA33854A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2327D-15F7-F746-B6FD-01B133D20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6969B6-A827-5A42-9331-511779183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7B8126-C255-2140-9B43-85BC443A1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354A8-9840-CE48-B386-D2DA6D4F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3C94B-1CC0-8548-8B80-9F55C9A45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48979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61AC-238F-FB4E-8540-C10A06D0C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E0514-220F-3F43-BC77-E55956F94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B3AD53-C140-0D4A-88F5-19039B8D1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764479-678C-5D43-B008-AEAA05C30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2EF8F8-B367-5041-964A-6C003B8FFE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2773F2-1EC4-2646-928C-F1DA518C7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B16E4F-433E-0E40-B116-3CB5647D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2B55E3-350D-F140-A58B-DD9E7B4FD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8168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9B35F-4EDC-AA41-BC1E-3E842C403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CDBFE9-A665-C84D-88A4-E59D29335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F9700E-01E0-A34D-9698-EF251B8CD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EFC064-C8B4-C84D-B36A-87750AD7C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562422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265DC4-328B-BB41-92DB-C422BFA25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DE0D9-D24A-1745-907C-1A5A5E56D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BD05C-E756-5840-929B-880F6C016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3821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FA799-071A-D14C-BB12-1B6F45F03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D74EB-8A1E-A34D-9462-71BC5D56F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48A42-5501-D341-BBEF-C61FEAA1F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852613-70A0-E74D-808E-843BE2C98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1F20B-E973-D647-A1D8-AC0293B29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EC49C-1F29-E94D-9BA1-EB6974A02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30460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2A29-00F7-D341-9440-8C5D8D14F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47CFFC-28FE-C840-B66D-EFC9FF5537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F66BE-7C73-4E42-93A5-D7D781702E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FF5E02-A93F-4448-A744-1E440C655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ABEE7-7C98-7A40-BBA4-4111B83E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775572-9673-694F-A1E2-C6B57DDD3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26004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B7BCD-65FE-B644-9866-E3C0D20DA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61615-B9AC-9745-A82F-0990741C1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1B843-32C8-3748-A7F7-2C2613C3B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E7954-CE3D-9E45-B496-9F8DEDA39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26B9B-1458-6442-B626-E6566F460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959889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55E244-2D04-0D47-8E9E-B0B5C0CEAE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CD195-D520-354E-9BA1-16F1EAD03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9E798-C3FD-6447-BB92-14C1B369D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F9CFA-37A5-834E-BE55-336D5B602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9773C-52E9-AC48-B6C6-6D05803C4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6050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568D9F-41F6-584F-A60F-4D2955A25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365125"/>
            <a:ext cx="10896599" cy="2949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18335-4244-2140-8DCF-93F21CB29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3461657"/>
            <a:ext cx="10896599" cy="751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25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</p:sldLayoutIdLst>
  <p:transition spd="slow">
    <p:push dir="u"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FC2ADA-F53E-814C-90AD-21E8137EB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DD652-EEE7-F24B-9515-22B0CA5F5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CC879-60F1-DD45-8470-F42EFC88FD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9E54D-545E-EF49-BBA9-0C3178E725F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7FE70-0FA2-BA43-9D62-1FB39BF82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04A89-C35B-5047-A53D-C55FEBB5C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1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83F973-1202-D3CF-FCA4-2EB32CC16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5600" dirty="0"/>
              <a:t>THEME: </a:t>
            </a:r>
            <a:endParaRPr lang="en-ZA" sz="5600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61E6C-F158-0F2A-C053-CA1296DC4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endParaRPr lang="en-US" dirty="0"/>
          </a:p>
          <a:p>
            <a:r>
              <a:rPr lang="en-US" dirty="0">
                <a:solidFill>
                  <a:srgbClr val="00B050"/>
                </a:solidFill>
              </a:rPr>
              <a:t> FUTURE-FORWARD WOMEN LEADING: Resilient in Stance, Restorative in Staffrooms</a:t>
            </a:r>
          </a:p>
        </p:txBody>
      </p:sp>
    </p:spTree>
    <p:extLst>
      <p:ext uri="{BB962C8B-B14F-4D97-AF65-F5344CB8AC3E}">
        <p14:creationId xmlns:p14="http://schemas.microsoft.com/office/powerpoint/2010/main" val="97210630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FA7D4-9009-67F0-82D6-5B31D05EA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265"/>
            <a:ext cx="5791199" cy="1401183"/>
          </a:xfrm>
        </p:spPr>
        <p:txBody>
          <a:bodyPr anchor="t">
            <a:normAutofit/>
          </a:bodyPr>
          <a:lstStyle/>
          <a:p>
            <a:r>
              <a:rPr lang="en-US" sz="3200"/>
              <a:t>Its My Story To Tell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C30A3-A12F-B90E-4427-17A8534B1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551176"/>
            <a:ext cx="5791199" cy="3602935"/>
          </a:xfrm>
        </p:spPr>
        <p:txBody>
          <a:bodyPr>
            <a:normAutofit/>
          </a:bodyPr>
          <a:lstStyle/>
          <a:p>
            <a:endParaRPr lang="en-US" sz="1900" dirty="0"/>
          </a:p>
          <a:p>
            <a:pPr marL="0" indent="0">
              <a:buNone/>
            </a:pPr>
            <a:r>
              <a:rPr lang="en-US" sz="1900" dirty="0"/>
              <a:t>I greet you as one of you , Remember once a Principal always a Principal, the tittle leaves the pay-slip but never leaves the blood.</a:t>
            </a:r>
          </a:p>
          <a:p>
            <a:pPr marL="0" indent="0">
              <a:buNone/>
            </a:pPr>
            <a:r>
              <a:rPr lang="en-US" sz="1900" dirty="0"/>
              <a:t>I am going to address the above topic also looking into my story , and it’s my story to tell , and I believe as principals we have stories , beautiful ,sad , long and of course some are very short. But they are stories , </a:t>
            </a:r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/>
              <a:t>What do you make of your stories</a:t>
            </a:r>
          </a:p>
          <a:p>
            <a:pPr marL="0" indent="0">
              <a:buNone/>
            </a:pPr>
            <a:endParaRPr lang="en-US" sz="1900" dirty="0"/>
          </a:p>
          <a:p>
            <a:endParaRPr lang="en-US" sz="19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8BC164-E230-753F-2C7E-B4EE7BA77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8086" y="0"/>
            <a:ext cx="4803913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801EBC-FF8B-E0A5-2A34-2C875CF7B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5788" y="842824"/>
            <a:ext cx="3448997" cy="516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2871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65BAE-6E60-28A4-571E-48DAA2055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Understanding Leadership and the Role of a Principal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3C36E-FD94-79B7-96EE-90EBAF397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4" y="1616532"/>
            <a:ext cx="11266714" cy="4560435"/>
          </a:xfrm>
        </p:spPr>
        <p:txBody>
          <a:bodyPr/>
          <a:lstStyle/>
          <a:p>
            <a:endParaRPr lang="en-US" dirty="0"/>
          </a:p>
          <a:p>
            <a:pPr lvl="0"/>
            <a:r>
              <a:rPr lang="en-US" dirty="0"/>
              <a:t>Leadership: The art of </a:t>
            </a:r>
            <a:r>
              <a:rPr lang="en-US" dirty="0">
                <a:highlight>
                  <a:srgbClr val="FFFF00"/>
                </a:highlight>
              </a:rPr>
              <a:t>influencing, guiding,</a:t>
            </a:r>
            <a:r>
              <a:rPr lang="en-US" dirty="0"/>
              <a:t> and </a:t>
            </a:r>
            <a:r>
              <a:rPr lang="en-US" dirty="0">
                <a:highlight>
                  <a:srgbClr val="FFFF00"/>
                </a:highlight>
              </a:rPr>
              <a:t>empowering</a:t>
            </a:r>
            <a:r>
              <a:rPr lang="en-US" dirty="0"/>
              <a:t> </a:t>
            </a:r>
            <a:r>
              <a:rPr lang="en-US" dirty="0">
                <a:highlight>
                  <a:srgbClr val="FFFF00"/>
                </a:highlight>
              </a:rPr>
              <a:t>individuals</a:t>
            </a:r>
            <a:r>
              <a:rPr lang="en-US" dirty="0"/>
              <a:t> or</a:t>
            </a:r>
            <a:r>
              <a:rPr lang="en-US" dirty="0">
                <a:highlight>
                  <a:srgbClr val="FFFF00"/>
                </a:highlight>
              </a:rPr>
              <a:t> teams</a:t>
            </a:r>
            <a:r>
              <a:rPr lang="en-US" dirty="0"/>
              <a:t> toward achieving a shared vision and meaningful goals.</a:t>
            </a:r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r>
              <a:rPr lang="en-US" dirty="0">
                <a:solidFill>
                  <a:srgbClr val="00B050"/>
                </a:solidFill>
              </a:rPr>
              <a:t> FUTURE-FORWARD WOMEN LEADING: Resilient in Stance, Restorative in Staffrooms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46EC6FE-DA6B-5ACE-1229-76E69B71A3DB}"/>
              </a:ext>
            </a:extLst>
          </p:cNvPr>
          <p:cNvCxnSpPr/>
          <p:nvPr/>
        </p:nvCxnSpPr>
        <p:spPr>
          <a:xfrm>
            <a:off x="4005942" y="2764970"/>
            <a:ext cx="914400" cy="9144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14403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54665-F857-814F-F30C-D8B942F9E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Reality of School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D3C7D-BE44-01B2-E151-10A18592B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Educational leadership is far more than an administrative role; it is a calling. </a:t>
            </a:r>
          </a:p>
          <a:p>
            <a:r>
              <a:rPr lang="en-US" dirty="0"/>
              <a:t>It is often a </a:t>
            </a:r>
            <a:r>
              <a:rPr lang="en-US" dirty="0">
                <a:highlight>
                  <a:srgbClr val="FFFF00"/>
                </a:highlight>
              </a:rPr>
              <a:t>thankless, demanding</a:t>
            </a:r>
            <a:r>
              <a:rPr lang="en-US" dirty="0"/>
              <a:t> journey requiring immense patience, sacrifice, and emotional resilience. Yet, despite the quiet hardships,</a:t>
            </a:r>
          </a:p>
          <a:p>
            <a:r>
              <a:rPr lang="en-US" dirty="0"/>
              <a:t> It remains one of the </a:t>
            </a:r>
            <a:r>
              <a:rPr lang="en-US" dirty="0">
                <a:highlight>
                  <a:srgbClr val="FFFF00"/>
                </a:highlight>
              </a:rPr>
              <a:t>most profoundly fulfilling careers</a:t>
            </a:r>
            <a:r>
              <a:rPr lang="en-US" dirty="0"/>
              <a:t>, as you directly shape the future of learners, staff, and the broader school community.</a:t>
            </a:r>
          </a:p>
        </p:txBody>
      </p:sp>
    </p:spTree>
    <p:extLst>
      <p:ext uri="{BB962C8B-B14F-4D97-AF65-F5344CB8AC3E}">
        <p14:creationId xmlns:p14="http://schemas.microsoft.com/office/powerpoint/2010/main" val="155159444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16AC1-A713-7849-9A4D-2F33C3CCF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REALITY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A9105-E32D-2B25-F96D-AE895A8E9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  us be honest schools are classified differently, No-fee/fee paying , township, village ,farm ex- Model , brick n mortar , mobiles some with water some without.</a:t>
            </a:r>
          </a:p>
          <a:p>
            <a:pPr marL="0" indent="0">
              <a:buNone/>
            </a:pPr>
            <a:r>
              <a:rPr lang="en-US" dirty="0"/>
              <a:t> Teachers &amp; Learners coming from different communities and different backgrounds ,  But the only Space they are equal is </a:t>
            </a:r>
            <a:r>
              <a:rPr lang="en-US" dirty="0">
                <a:highlight>
                  <a:srgbClr val="FFFF00"/>
                </a:highlight>
              </a:rPr>
              <a:t>Your school</a:t>
            </a:r>
          </a:p>
          <a:p>
            <a:pPr marL="0" indent="0">
              <a:buNone/>
            </a:pPr>
            <a:r>
              <a:rPr lang="en-US" dirty="0"/>
              <a:t>If school is the Only </a:t>
            </a:r>
            <a:r>
              <a:rPr lang="en-US" dirty="0">
                <a:highlight>
                  <a:srgbClr val="FFFF00"/>
                </a:highlight>
              </a:rPr>
              <a:t>common </a:t>
            </a:r>
            <a:r>
              <a:rPr lang="en-US" dirty="0"/>
              <a:t>space , what kind of space are you creating ? Is it safe, is clean , is it hospitable does a child feel I belong here ?and what about your teachers ? Are they happy to be in your school or they have no choice ? And hey , Are you SANE SMT’s and what do you do to keep your Sanity 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8265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6A264-962C-ADFC-CDCC-956B97E08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You Lead Remember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859630D-199B-D9FB-D630-173F07C95D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1857" y="1665514"/>
            <a:ext cx="8088086" cy="4996543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9DCA1FB7-1138-1D7B-AE0E-4D231467477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35004052"/>
                  </p:ext>
                </p:extLst>
              </p:nvPr>
            </p:nvGraphicFramePr>
            <p:xfrm>
              <a:off x="-3429000" y="808264"/>
              <a:ext cx="3048000" cy="1714500"/>
            </p:xfrm>
            <a:graphic>
              <a:graphicData uri="http://schemas.microsoft.com/office/powerpoint/2016/slidezoom">
                <pslz:sldZm>
                  <pslz:sldZmObj sldId="275" cId="2687743870">
                    <pslz:zmPr id="{C52551F9-4D3A-4EA1-B159-11785D92255D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Slide Zoom 4">
                <a:extLst>
                  <a:ext uri="{FF2B5EF4-FFF2-40B4-BE49-F238E27FC236}">
                    <a16:creationId xmlns:a16="http://schemas.microsoft.com/office/drawing/2014/main" id="{9DCA1FB7-1138-1D7B-AE0E-4D231467477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3429000" y="808264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8774387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EC536-ADC2-AA3B-AF38-D9D513017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 ??? ANYTHING TO KEEP YOU GOING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E871ED-6A3F-1AEA-812A-0E87082E10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5913" y="1703160"/>
            <a:ext cx="9808030" cy="469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31814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854A6-7325-6C3A-B2E6-E65A95FAD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OR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CF9FE1-2325-6E55-148A-5E1B771C2A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5657" y="3039269"/>
            <a:ext cx="10024156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7589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74704-C4C3-1892-16EC-7913E48B1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A WOMAN LEADER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D4E47-0E11-5DF3-1293-0B150953F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Women in leadership are visionaries-- a visionary is not a woman who sees what IS , She is a leader that sees what can BE</a:t>
            </a:r>
          </a:p>
          <a:p>
            <a:r>
              <a:rPr lang="en-US" dirty="0"/>
              <a:t>A visionary leader is a dreamer who dreams in colors , she is that leader who sees a library in an empty class, Visionaries use what they have.</a:t>
            </a:r>
          </a:p>
          <a:p>
            <a:r>
              <a:rPr lang="en-US" dirty="0"/>
              <a:t>A visionary leader leads the teacher who has lost  hope, to being hopeful Teacher, </a:t>
            </a:r>
          </a:p>
          <a:p>
            <a:r>
              <a:rPr lang="en-US" dirty="0"/>
              <a:t>A visionary women leader is Hospitable (Clean school yard, toilets, patrollers and receptions smiling remember Hospitality is not about wealth , Its all about the heart.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63419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A3028-1FD9-0EAA-0F35-D40A2751D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Women Leader Has a vision and a Brand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9DBE7-E8B7-D9DD-A2FC-5C18FBEE7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1616532"/>
            <a:ext cx="11593286" cy="48495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As a former principal I led a township primary school , the school had 249 leaners , 12  classroom , no fence broken windows , demotivated staff but God knows, I created my happiness there , I dreamt in </a:t>
            </a:r>
            <a:r>
              <a:rPr lang="en-US" dirty="0" err="1"/>
              <a:t>colours</a:t>
            </a:r>
            <a:r>
              <a:rPr lang="en-US" dirty="0"/>
              <a:t> , I created a vision and I branded my school.</a:t>
            </a:r>
          </a:p>
          <a:p>
            <a:pPr marL="0" indent="0">
              <a:buNone/>
            </a:pPr>
            <a:r>
              <a:rPr lang="en-US" dirty="0"/>
              <a:t>I sold the vision and  We believed in our Brand and the brand was </a:t>
            </a:r>
          </a:p>
          <a:p>
            <a:pPr marL="0" indent="0">
              <a:buNone/>
            </a:pPr>
            <a:r>
              <a:rPr lang="en-US" dirty="0"/>
              <a:t># </a:t>
            </a:r>
            <a:r>
              <a:rPr lang="en-US" dirty="0" err="1">
                <a:highlight>
                  <a:srgbClr val="FFFF00"/>
                </a:highlight>
              </a:rPr>
              <a:t>TheTownshipSchoolOfChoice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We did not sell pity, but sold commitment ,  love , </a:t>
            </a:r>
            <a:r>
              <a:rPr lang="en-US" dirty="0" err="1"/>
              <a:t>hardwork</a:t>
            </a:r>
            <a:r>
              <a:rPr lang="en-US" dirty="0"/>
              <a:t> , empathy and all that  a  fast forward , the school raised funds more that the ring-fenced allocation, the school hosted live radio shows , Presidents , ambassadors , consulates, Ministers influencers and the list is endless when I left the school had a junior library ,a senior library and 26 Classrooms , staff members hiking club plus Happy Teachers.</a:t>
            </a:r>
          </a:p>
          <a:p>
            <a:pPr marL="0" indent="0">
              <a:buNone/>
            </a:pPr>
            <a:r>
              <a:rPr lang="en-US" dirty="0"/>
              <a:t>Question is how  ? and the answer is we turned our  </a:t>
            </a:r>
            <a:r>
              <a:rPr lang="en-US" dirty="0">
                <a:highlight>
                  <a:srgbClr val="FFFF00"/>
                </a:highlight>
              </a:rPr>
              <a:t>stories into a Vision </a:t>
            </a:r>
            <a:r>
              <a:rPr lang="en-US" dirty="0"/>
              <a:t>, remember </a:t>
            </a:r>
            <a:r>
              <a:rPr lang="en-US" dirty="0">
                <a:highlight>
                  <a:srgbClr val="FFFF00"/>
                </a:highlight>
              </a:rPr>
              <a:t>people don’t invest in pity ,they invest in a vision</a:t>
            </a:r>
            <a:r>
              <a:rPr lang="en-US" dirty="0"/>
              <a:t> and we had a brand (#THETOWNSHIPSCHOOLOF CHOICE) and we lived our vision and  we carried our brand high.</a:t>
            </a:r>
          </a:p>
        </p:txBody>
      </p:sp>
    </p:spTree>
    <p:extLst>
      <p:ext uri="{BB962C8B-B14F-4D97-AF65-F5344CB8AC3E}">
        <p14:creationId xmlns:p14="http://schemas.microsoft.com/office/powerpoint/2010/main" val="303869684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4A508-EC5E-FA1C-5540-316529BB0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Great Women Leaders Do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FBC6B47-58EB-2240-3E3E-3543034CB07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9229" y="1825625"/>
            <a:ext cx="5660572" cy="435133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5BC0C5-DBFA-A1BF-B59D-33779AEEA5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Listening builds :</a:t>
            </a:r>
          </a:p>
          <a:p>
            <a:r>
              <a:rPr lang="en-US" dirty="0"/>
              <a:t>Trust </a:t>
            </a:r>
          </a:p>
          <a:p>
            <a:r>
              <a:rPr lang="en-US" dirty="0"/>
              <a:t>Understanding </a:t>
            </a:r>
          </a:p>
          <a:p>
            <a:r>
              <a:rPr lang="en-US" dirty="0"/>
              <a:t>Mutual Respect</a:t>
            </a:r>
          </a:p>
          <a:p>
            <a:pPr marL="0" indent="0">
              <a:buNone/>
            </a:pPr>
            <a:r>
              <a:rPr lang="en-US" dirty="0"/>
              <a:t>Remember Great  leaders don’t always have the loudest voice, Sometimes is wisdom to just Listen</a:t>
            </a:r>
          </a:p>
        </p:txBody>
      </p:sp>
    </p:spTree>
    <p:extLst>
      <p:ext uri="{BB962C8B-B14F-4D97-AF65-F5344CB8AC3E}">
        <p14:creationId xmlns:p14="http://schemas.microsoft.com/office/powerpoint/2010/main" val="3824507557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955EA-1C77-9029-C8F9-5E8293872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Great Women Leaders Do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4D3337F-DD37-D463-2E29-8A1C44A8C21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72143" y="1690688"/>
            <a:ext cx="5333999" cy="466725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770941-15DF-B84C-6A93-5C87E4B599B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Please Don’t get tired , the system is getting younger attend to those fundzas , Give them time.</a:t>
            </a:r>
          </a:p>
          <a:p>
            <a:r>
              <a:rPr lang="en-US" dirty="0"/>
              <a:t>Attention builds sense of belonging</a:t>
            </a:r>
          </a:p>
          <a:p>
            <a:r>
              <a:rPr lang="en-US" dirty="0"/>
              <a:t>Understanding </a:t>
            </a:r>
          </a:p>
          <a:p>
            <a:r>
              <a:rPr lang="en-US" dirty="0"/>
              <a:t>Confidence </a:t>
            </a:r>
          </a:p>
          <a:p>
            <a:pPr marL="0" indent="0">
              <a:buNone/>
            </a:pPr>
            <a:r>
              <a:rPr lang="en-US" dirty="0"/>
              <a:t>A little more attention today prevent a lot of tension tomorrow.</a:t>
            </a:r>
          </a:p>
        </p:txBody>
      </p:sp>
    </p:spTree>
    <p:extLst>
      <p:ext uri="{BB962C8B-B14F-4D97-AF65-F5344CB8AC3E}">
        <p14:creationId xmlns:p14="http://schemas.microsoft.com/office/powerpoint/2010/main" val="188001704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B6469-7790-B0F5-57BD-B91BE2D5D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Great Women Leaders Do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48B49D7-DD6A-01A1-D445-49B85FF01A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3538" y="1690688"/>
            <a:ext cx="5497975" cy="486771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F36F0C-E563-41C9-2F3E-4DF1A0222C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Understanding creates Empathy </a:t>
            </a:r>
          </a:p>
          <a:p>
            <a:r>
              <a:rPr lang="en-US" dirty="0"/>
              <a:t>Before we critique the individuals take time to their problem</a:t>
            </a:r>
          </a:p>
          <a:p>
            <a:r>
              <a:rPr lang="en-US" dirty="0"/>
              <a:t>Coach </a:t>
            </a:r>
          </a:p>
          <a:p>
            <a:r>
              <a:rPr lang="en-US" dirty="0"/>
              <a:t>Mentor </a:t>
            </a:r>
          </a:p>
          <a:p>
            <a:r>
              <a:rPr lang="en-US" dirty="0"/>
              <a:t>Delegate &amp;  Reward </a:t>
            </a:r>
          </a:p>
        </p:txBody>
      </p:sp>
    </p:spTree>
    <p:extLst>
      <p:ext uri="{BB962C8B-B14F-4D97-AF65-F5344CB8AC3E}">
        <p14:creationId xmlns:p14="http://schemas.microsoft.com/office/powerpoint/2010/main" val="110080277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D9EA3-FFEE-FAA2-EB0F-1352BBF92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Great Women Leaders Do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5178B12-6FD9-31D9-455B-B2898E16B1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48343" y="1743529"/>
            <a:ext cx="5377543" cy="474934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5AF49C-5A2A-8B5B-7BA2-56B5EEBDCDF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Avoid favoritism </a:t>
            </a:r>
          </a:p>
          <a:p>
            <a:r>
              <a:rPr lang="en-US" dirty="0"/>
              <a:t>Include everyone , acknowledge different strength and use them.</a:t>
            </a:r>
          </a:p>
          <a:p>
            <a:r>
              <a:rPr lang="en-US" dirty="0"/>
              <a:t>All Staff members deserves to feel that they belong before they are asked to prove that they do.</a:t>
            </a:r>
          </a:p>
        </p:txBody>
      </p:sp>
    </p:spTree>
    <p:extLst>
      <p:ext uri="{BB962C8B-B14F-4D97-AF65-F5344CB8AC3E}">
        <p14:creationId xmlns:p14="http://schemas.microsoft.com/office/powerpoint/2010/main" val="141411581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11026-08B1-6862-961A-B377637EE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405BE-995C-B319-8AD6-335611AE6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Great Women Leaders Do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80E4691-A7A5-5427-ADEF-B7E849F022B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1023" y="1825625"/>
            <a:ext cx="5633977" cy="466725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ED75A2-8623-6AE5-41DC-4767FA8C77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Leading hearts build trust.</a:t>
            </a:r>
          </a:p>
          <a:p>
            <a:r>
              <a:rPr lang="en-US" dirty="0"/>
              <a:t>It creates connection and open the door to real change .</a:t>
            </a:r>
          </a:p>
        </p:txBody>
      </p:sp>
    </p:spTree>
    <p:extLst>
      <p:ext uri="{BB962C8B-B14F-4D97-AF65-F5344CB8AC3E}">
        <p14:creationId xmlns:p14="http://schemas.microsoft.com/office/powerpoint/2010/main" val="1921549013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E417-0F7E-EE5B-1F04-23E15FC92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Resilient In 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2AF63-E47D-E125-95EB-D3BD82EA9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To do all this , we must be Resilient in Stance , Resilience Needs Collaboration.</a:t>
            </a:r>
          </a:p>
          <a:p>
            <a:pPr marL="0" indent="0">
              <a:buNone/>
            </a:pPr>
            <a:r>
              <a:rPr lang="en-US" dirty="0"/>
              <a:t>Resilience is not that you never cry , I cried behind closed doors ,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Resilience is you cry ,pray wipe tears , check you </a:t>
            </a:r>
            <a:r>
              <a:rPr lang="en-US" dirty="0" err="1"/>
              <a:t>lipstic</a:t>
            </a:r>
            <a:r>
              <a:rPr lang="en-US" dirty="0"/>
              <a:t> and still address the problem , or still go to assembly or address that difficult meeting.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 Maya Angelo said “ You may encounter many Defeats , but you must not be defeated”</a:t>
            </a:r>
          </a:p>
          <a:p>
            <a:pPr marL="0" indent="0">
              <a:buNone/>
            </a:pPr>
            <a:r>
              <a:rPr lang="en-US" dirty="0"/>
              <a:t>Woman note this A male Principal / DP is called a leader and  female  Principals /DP are called to Prove they are leaders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635668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6411E-57E5-E88B-F568-28DFA7E3A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 Cannot Be Resilient Alone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179DC-2830-BFB5-A523-5F84FB1A7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We have a sickness call PHD , Not my kind of PHD but a Pull Her Down Syndrome , Leaders that’s a Sickness, one DH does wonders others Whisper , when one is praised, others take offence </a:t>
            </a:r>
          </a:p>
          <a:p>
            <a:pPr marL="0" indent="0">
              <a:buNone/>
            </a:pPr>
            <a:r>
              <a:rPr lang="en-US" dirty="0"/>
              <a:t>In John Maxwell ‘s words “Teamwork makes the dream work , but a vision becomes a nightmare when the team doesn’t work”</a:t>
            </a:r>
          </a:p>
        </p:txBody>
      </p:sp>
    </p:spTree>
    <p:extLst>
      <p:ext uri="{BB962C8B-B14F-4D97-AF65-F5344CB8AC3E}">
        <p14:creationId xmlns:p14="http://schemas.microsoft.com/office/powerpoint/2010/main" val="1646718295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C923A-322E-1365-2364-5FBBF9DA8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Restorative  In Staffrooms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A5A7A-371A-F91B-FD6E-F5502BA47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Leaders the future does not need women who lead like wounded men , It needs women who HEAL.</a:t>
            </a:r>
          </a:p>
          <a:p>
            <a:pPr marL="0" indent="0">
              <a:buNone/>
            </a:pPr>
            <a:r>
              <a:rPr lang="en-US" dirty="0"/>
              <a:t>Staffrooms are broken , teachers are tired , </a:t>
            </a:r>
            <a:r>
              <a:rPr lang="en-US" dirty="0" err="1"/>
              <a:t>traumatised</a:t>
            </a:r>
            <a:r>
              <a:rPr lang="en-US" dirty="0"/>
              <a:t>, overloaded.</a:t>
            </a:r>
          </a:p>
          <a:p>
            <a:pPr marL="0" indent="0">
              <a:buNone/>
            </a:pPr>
            <a:r>
              <a:rPr lang="en-US" dirty="0"/>
              <a:t> colleagues if you only check attendance registers and not emotional temperature , You are Failing. </a:t>
            </a:r>
          </a:p>
          <a:p>
            <a:pPr marL="0" indent="0">
              <a:buNone/>
            </a:pPr>
            <a:r>
              <a:rPr lang="en-US" dirty="0"/>
              <a:t>Restorative means : Correcting without Crushing , Discipline without  Demeaning , Leaders Confront the ISSUE but Keep the PERSON.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Leaders, nature ,acknowledge talent , they heal , they build positive bridges </a:t>
            </a:r>
          </a:p>
        </p:txBody>
      </p:sp>
    </p:spTree>
    <p:extLst>
      <p:ext uri="{BB962C8B-B14F-4D97-AF65-F5344CB8AC3E}">
        <p14:creationId xmlns:p14="http://schemas.microsoft.com/office/powerpoint/2010/main" val="403538642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6A136-9B96-F0FF-4017-D58FC1D17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Restorative  In Staffroom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57EE-6AA6-9C07-BBFF-7346A6B81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Restorative in Staffroom means Lifting each Other  as you await your turn, Dear Deputy Principal, Dear Departmental  Head </a:t>
            </a:r>
          </a:p>
          <a:p>
            <a:pPr marL="0" indent="0">
              <a:buNone/>
            </a:pPr>
            <a:r>
              <a:rPr lang="en-US" dirty="0"/>
              <a:t>Your promotion will not  come by pulling down your colleagues , It will come  by lifting her.</a:t>
            </a:r>
          </a:p>
          <a:p>
            <a:pPr marL="0" indent="0">
              <a:buNone/>
            </a:pPr>
            <a:r>
              <a:rPr lang="en-US" dirty="0"/>
              <a:t>As Desmond Tutu said “ We are made for togetherness”</a:t>
            </a:r>
          </a:p>
          <a:p>
            <a:pPr marL="0" indent="0">
              <a:buNone/>
            </a:pPr>
            <a:r>
              <a:rPr lang="en-US" dirty="0"/>
              <a:t>To you DP , you are the 2</a:t>
            </a:r>
            <a:r>
              <a:rPr lang="en-US" baseline="30000" dirty="0"/>
              <a:t>nd</a:t>
            </a:r>
            <a:r>
              <a:rPr lang="en-US" dirty="0"/>
              <a:t> in Charge  You Complement the Principal Not a Competitor. Protect the principals in absence . </a:t>
            </a:r>
          </a:p>
          <a:p>
            <a:pPr marL="0" indent="0">
              <a:buNone/>
            </a:pPr>
            <a:r>
              <a:rPr lang="en-US" dirty="0"/>
              <a:t>Be a bridge and the buffer , step in and buffer her from unnecessary noise, bridge her to be received by staff members , teachers must see you also as a buffer who delivers messages from the office or to the office with wisdom.</a:t>
            </a:r>
          </a:p>
        </p:txBody>
      </p:sp>
    </p:spTree>
    <p:extLst>
      <p:ext uri="{BB962C8B-B14F-4D97-AF65-F5344CB8AC3E}">
        <p14:creationId xmlns:p14="http://schemas.microsoft.com/office/powerpoint/2010/main" val="1730463268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17F0F-4D5D-58DC-00E1-7C347CB19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Restorative  In Staffroom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A0F13-45B8-B930-830A-16074F386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Departmental head – Your job is very sensitive </a:t>
            </a:r>
          </a:p>
          <a:p>
            <a:r>
              <a:rPr lang="en-US" dirty="0"/>
              <a:t>You are a go between</a:t>
            </a:r>
          </a:p>
          <a:p>
            <a:r>
              <a:rPr lang="en-US" dirty="0"/>
              <a:t>You are a mediator </a:t>
            </a:r>
          </a:p>
          <a:p>
            <a:r>
              <a:rPr lang="en-US" dirty="0"/>
              <a:t>A messenger and </a:t>
            </a:r>
          </a:p>
          <a:p>
            <a:r>
              <a:rPr lang="en-US" dirty="0"/>
              <a:t>A role model</a:t>
            </a:r>
          </a:p>
          <a:p>
            <a:pPr marL="0" indent="0">
              <a:buNone/>
            </a:pPr>
            <a:r>
              <a:rPr lang="en-US" dirty="0"/>
              <a:t>Remember teachers are in class , Principals and Deputy  Principals re in the office  and the DH is the Only Person who lives in both world, As a Go between you spot weeds and kill them , You don’t fuel fire , you avoid being a multiplier of conflict  , you don’t become a messenger of fear YOU restore , The school vision , culture of teaching &amp; learning You restore Dignity and create Peace, Remember a restored teachers and ultimately we  will have a restored School Community </a:t>
            </a:r>
          </a:p>
        </p:txBody>
      </p:sp>
    </p:spTree>
    <p:extLst>
      <p:ext uri="{BB962C8B-B14F-4D97-AF65-F5344CB8AC3E}">
        <p14:creationId xmlns:p14="http://schemas.microsoft.com/office/powerpoint/2010/main" val="616376082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51256-DDF0-BA7D-35A1-260C64E2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  THE END</a:t>
            </a:r>
            <a:endParaRPr lang="en-ZA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26761C2-97A8-68F9-CFCF-4A52AD3EFC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4529" y="1616075"/>
            <a:ext cx="9071884" cy="487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9893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003f7489-c006-4532-90f3-d1feadc0d1af}" enabled="0" method="" siteId="{003f7489-c006-4532-90f3-d1feadc0d1a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1800</TotalTime>
  <Words>1324</Words>
  <Application>Microsoft Office PowerPoint</Application>
  <PresentationFormat>Widescreen</PresentationFormat>
  <Paragraphs>95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Custom Design</vt:lpstr>
      <vt:lpstr>THEME: </vt:lpstr>
      <vt:lpstr>Its My Story To Tell</vt:lpstr>
      <vt:lpstr>Understanding Leadership and the Role of a Principal</vt:lpstr>
      <vt:lpstr>The Reality of School Leadership</vt:lpstr>
      <vt:lpstr>THE REALITY </vt:lpstr>
      <vt:lpstr>As You Lead Remember </vt:lpstr>
      <vt:lpstr>OR ??? ANYTHING TO KEEP YOU GOING</vt:lpstr>
      <vt:lpstr>                           OR </vt:lpstr>
      <vt:lpstr>WHO IS A WOMAN LEADER</vt:lpstr>
      <vt:lpstr>A Women Leader Has a vision and a Brand  </vt:lpstr>
      <vt:lpstr>What do Great Women Leaders Do</vt:lpstr>
      <vt:lpstr>What do Great Women Leaders Do</vt:lpstr>
      <vt:lpstr>What do Great Women Leaders Do</vt:lpstr>
      <vt:lpstr>What do Great Women Leaders Do</vt:lpstr>
      <vt:lpstr>What do Great Women Leaders Do</vt:lpstr>
      <vt:lpstr>Resilient In Stance</vt:lpstr>
      <vt:lpstr>You  Cannot Be Resilient Alone </vt:lpstr>
      <vt:lpstr>Restorative  In Staffrooms </vt:lpstr>
      <vt:lpstr>Restorative  In Staffroom</vt:lpstr>
      <vt:lpstr>Restorative  In Staffroom</vt:lpstr>
      <vt:lpstr>                             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Tsharane, Jane</cp:lastModifiedBy>
  <cp:revision>93</cp:revision>
  <cp:lastPrinted>2020-05-07T11:14:32Z</cp:lastPrinted>
  <dcterms:created xsi:type="dcterms:W3CDTF">2020-04-22T09:10:44Z</dcterms:created>
  <dcterms:modified xsi:type="dcterms:W3CDTF">2026-10-08T10:19:29Z</dcterms:modified>
</cp:coreProperties>
</file>